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1813" cy="75565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-618" y="-22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4009" y="40796"/>
            <a:ext cx="10659010" cy="7156360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140818" y="4654851"/>
            <a:ext cx="3930650" cy="73629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317500" algn="l" rtl="0" eaLnBrk="0">
              <a:lnSpc>
                <a:spcPts val="1540"/>
              </a:lnSpc>
              <a:tabLst/>
            </a:pP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"TREINAMENTO - CONSCIENTIZAÇÃO DE</a:t>
            </a:r>
            <a:endParaRPr sz="1200" dirty="0">
              <a:latin typeface="Georgia"/>
              <a:ea typeface="Georgia"/>
              <a:cs typeface="Georgia"/>
            </a:endParaRPr>
          </a:p>
          <a:p>
            <a:pPr marL="12700" algn="l" rtl="0" eaLnBrk="0">
              <a:lnSpc>
                <a:spcPts val="1540"/>
              </a:lnSpc>
              <a:tabLst/>
            </a:pP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CAMPANHAS OFICIAIS DE PROMOÇÃO À SAÚDE."</a:t>
            </a:r>
            <a:endParaRPr sz="1200" dirty="0">
              <a:latin typeface="Georgia"/>
              <a:ea typeface="Georgia"/>
              <a:cs typeface="Georgia"/>
            </a:endParaRPr>
          </a:p>
          <a:p>
            <a:pPr marL="1198244" algn="l" rtl="0" eaLnBrk="0">
              <a:lnSpc>
                <a:spcPts val="1499"/>
              </a:lnSpc>
              <a:spcBef>
                <a:spcPts val="152"/>
              </a:spcBef>
              <a:tabLst/>
            </a:pPr>
            <a:r>
              <a:rPr sz="1100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Carga Horária: 4 horas</a:t>
            </a:r>
            <a:endParaRPr sz="1100" dirty="0">
              <a:latin typeface="Georgia"/>
              <a:ea typeface="Georgia"/>
              <a:cs typeface="Georgia"/>
            </a:endParaRPr>
          </a:p>
          <a:p>
            <a:pPr algn="l" rtl="0" eaLnBrk="0">
              <a:lnSpc>
                <a:spcPct val="102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</p:txBody>
      </p:sp>
      <p:sp>
        <p:nvSpPr>
          <p:cNvPr id="6" name="textbox 6"/>
          <p:cNvSpPr/>
          <p:nvPr/>
        </p:nvSpPr>
        <p:spPr>
          <a:xfrm>
            <a:off x="6313169" y="4614337"/>
            <a:ext cx="2892879" cy="647273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131445" indent="-119379" algn="ctr" eaLnBrk="0">
              <a:lnSpc>
                <a:spcPct val="93000"/>
              </a:lnSpc>
              <a:spcBef>
                <a:spcPts val="122"/>
              </a:spcBef>
            </a:pPr>
            <a:r>
              <a:rPr lang="pt-BR" sz="12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Conteúdo Programático: </a:t>
            </a:r>
          </a:p>
          <a:p>
            <a:pPr marL="131445" indent="-119379" algn="ctr" eaLnBrk="0">
              <a:lnSpc>
                <a:spcPct val="150000"/>
              </a:lnSpc>
              <a:spcBef>
                <a:spcPts val="122"/>
              </a:spcBef>
            </a:pPr>
            <a:r>
              <a:rPr sz="900" i="1" kern="0" spc="0" dirty="0" err="1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Campanhas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de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vacina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çã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o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e</a:t>
            </a:r>
            <a:r>
              <a:rPr sz="900" i="1" kern="0" spc="-2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promo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ção à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sa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ú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de</a:t>
            </a:r>
            <a:r>
              <a:rPr sz="900" i="1" kern="0" spc="6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oficiais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difundida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nesta 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é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poca</a:t>
            </a:r>
            <a:r>
              <a:rPr sz="900" i="1" kern="0" spc="1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-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Informa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çõ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es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sobre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HPV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- Câ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ncer</a:t>
            </a:r>
            <a:r>
              <a:rPr sz="900" i="1" kern="0" spc="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de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mama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,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colo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lang="pt-BR"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útero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e</a:t>
            </a:r>
            <a:r>
              <a:rPr lang="pt-BR"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próstata.</a:t>
            </a:r>
            <a:endParaRPr sz="1000" dirty="0">
              <a:latin typeface="Arial"/>
              <a:ea typeface="Arial"/>
              <a:cs typeface="Arial"/>
            </a:endParaRPr>
          </a:p>
        </p:txBody>
      </p:sp>
      <p:sp>
        <p:nvSpPr>
          <p:cNvPr id="8" name="textbox 8"/>
          <p:cNvSpPr/>
          <p:nvPr/>
        </p:nvSpPr>
        <p:spPr>
          <a:xfrm>
            <a:off x="2524268" y="3076669"/>
            <a:ext cx="5661025" cy="13919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7000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89050" algn="l" rtl="0" eaLnBrk="0">
              <a:lnSpc>
                <a:spcPct val="92000"/>
              </a:lnSpc>
              <a:spcBef>
                <a:spcPts val="1"/>
              </a:spcBef>
              <a:tabLst/>
            </a:pPr>
            <a:r>
              <a:rPr sz="6000" kern="0" spc="90" dirty="0">
                <a:solidFill>
                  <a:srgbClr val="C00000">
                    <a:alpha val="100000"/>
                  </a:srgbClr>
                </a:solidFill>
                <a:latin typeface="Kunstler Script"/>
                <a:ea typeface="Kunstler Script"/>
                <a:cs typeface="Kunstler Script"/>
              </a:rPr>
              <a:t>Nome</a:t>
            </a:r>
            <a:r>
              <a:rPr sz="6000" kern="0" spc="-160" dirty="0">
                <a:solidFill>
                  <a:srgbClr val="C00000">
                    <a:alpha val="100000"/>
                  </a:srgbClr>
                </a:solidFill>
                <a:latin typeface="Kunstler Script"/>
                <a:ea typeface="Kunstler Script"/>
                <a:cs typeface="Kunstler Script"/>
              </a:rPr>
              <a:t> </a:t>
            </a:r>
            <a:r>
              <a:rPr sz="6000" kern="0" spc="90" dirty="0">
                <a:solidFill>
                  <a:srgbClr val="C00000">
                    <a:alpha val="100000"/>
                  </a:srgbClr>
                </a:solidFill>
                <a:latin typeface="Kunstler Script"/>
                <a:ea typeface="Kunstler Script"/>
                <a:cs typeface="Kunstler Script"/>
              </a:rPr>
              <a:t>completo</a:t>
            </a:r>
            <a:endParaRPr sz="6000" dirty="0">
              <a:latin typeface="Kunstler Script"/>
              <a:ea typeface="Kunstler Script"/>
              <a:cs typeface="Kunstler Script"/>
            </a:endParaRPr>
          </a:p>
          <a:p>
            <a:pPr algn="l" rtl="0" eaLnBrk="0">
              <a:lnSpc>
                <a:spcPct val="137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marL="154939" algn="l" rtl="0" eaLnBrk="0">
              <a:lnSpc>
                <a:spcPct val="95000"/>
              </a:lnSpc>
              <a:spcBef>
                <a:spcPts val="272"/>
              </a:spcBef>
              <a:tabLst/>
            </a:pPr>
            <a:r>
              <a:rPr sz="900" i="1" kern="0" spc="2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Treinamento de conscien</a:t>
            </a:r>
            <a:r>
              <a:rPr sz="900" i="1" kern="0" spc="1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tização</a:t>
            </a:r>
            <a:r>
              <a:rPr sz="900" i="1" kern="0" spc="-7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1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para colaboradores com objetivo de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1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divulgar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1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campanhas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1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oficiais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1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de</a:t>
            </a:r>
            <a:endParaRPr sz="900" dirty="0">
              <a:latin typeface="Georgia"/>
              <a:ea typeface="Georgia"/>
              <a:cs typeface="Georgia"/>
            </a:endParaRPr>
          </a:p>
          <a:p>
            <a:pPr marL="12700" algn="l" rtl="0" eaLnBrk="0">
              <a:lnSpc>
                <a:spcPts val="1164"/>
              </a:lnSpc>
              <a:tabLst/>
            </a:pP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vacina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çã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e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informa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çõ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es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sobre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HPV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, câ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ncer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de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mama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,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colo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do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ú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tero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e</a:t>
            </a:r>
            <a:r>
              <a:rPr sz="900" i="1" kern="0" spc="-5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pr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ó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stata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,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conforme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Lei</a:t>
            </a:r>
            <a:r>
              <a:rPr sz="900" i="1" kern="0" spc="4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15.377/2026.</a:t>
            </a:r>
            <a:endParaRPr sz="900" dirty="0">
              <a:latin typeface="Georgia"/>
              <a:ea typeface="Georgia"/>
              <a:cs typeface="Georgia"/>
            </a:endParaRP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42B5754F-CDEA-FF85-37DE-238833212C6A}"/>
              </a:ext>
            </a:extLst>
          </p:cNvPr>
          <p:cNvSpPr/>
          <p:nvPr/>
        </p:nvSpPr>
        <p:spPr>
          <a:xfrm>
            <a:off x="5795011" y="6679177"/>
            <a:ext cx="3193868" cy="445523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727075" rtl="0" eaLnBrk="0">
              <a:lnSpc>
                <a:spcPts val="1143"/>
              </a:lnSpc>
              <a:spcBef>
                <a:spcPts val="270"/>
              </a:spcBef>
              <a:tabLst/>
            </a:pPr>
            <a:r>
              <a:rPr sz="900" i="1" kern="0" spc="20" dirty="0">
                <a:solidFill>
                  <a:srgbClr val="0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INSTRUTOR: </a:t>
            </a:r>
            <a:r>
              <a:rPr sz="900" i="1" kern="0" spc="20" dirty="0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No</a:t>
            </a:r>
            <a:r>
              <a:rPr sz="900" i="1" kern="0" spc="10" dirty="0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me </a:t>
            </a:r>
            <a:r>
              <a:rPr sz="900" i="1" kern="0" spc="10" dirty="0" err="1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complet</a:t>
            </a:r>
            <a:r>
              <a:rPr lang="pt-BR" sz="900" i="1" kern="0" spc="10" dirty="0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o</a:t>
            </a:r>
          </a:p>
          <a:p>
            <a:pPr marL="727075" rtl="0" eaLnBrk="0">
              <a:lnSpc>
                <a:spcPts val="1143"/>
              </a:lnSpc>
              <a:spcBef>
                <a:spcPts val="270"/>
              </a:spcBef>
              <a:tabLst/>
            </a:pPr>
            <a:r>
              <a:rPr sz="900" i="1" kern="0" spc="20" dirty="0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REGISTRO</a:t>
            </a:r>
            <a:r>
              <a:rPr sz="900" i="1" kern="0" spc="30" dirty="0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 </a:t>
            </a:r>
            <a:r>
              <a:rPr sz="900" i="1" kern="0" spc="20" dirty="0">
                <a:solidFill>
                  <a:srgbClr val="C00000">
                    <a:alpha val="100000"/>
                  </a:srgbClr>
                </a:solidFill>
                <a:latin typeface="Georgia"/>
                <a:ea typeface="Georgia"/>
                <a:cs typeface="Georgia"/>
              </a:rPr>
              <a:t>/ CPF</a:t>
            </a:r>
            <a:endParaRPr sz="900" dirty="0">
              <a:latin typeface="Georgia"/>
              <a:ea typeface="Georgia"/>
              <a:cs typeface="Georgi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03CF0-6BDD-A3EB-7974-AA3D368EE326}"/>
              </a:ext>
            </a:extLst>
          </p:cNvPr>
          <p:cNvSpPr/>
          <p:nvPr/>
        </p:nvSpPr>
        <p:spPr>
          <a:xfrm>
            <a:off x="1140818" y="6335603"/>
            <a:ext cx="3930650" cy="3550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198244" algn="l" rtl="0" eaLnBrk="0">
              <a:lnSpc>
                <a:spcPct val="91000"/>
              </a:lnSpc>
              <a:spcBef>
                <a:spcPts val="247"/>
              </a:spcBef>
              <a:tabLst/>
            </a:pPr>
            <a:r>
              <a:rPr sz="800" b="1" kern="0" spc="-2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NOME</a:t>
            </a:r>
            <a:r>
              <a:rPr sz="800" b="1" kern="0" spc="13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800" b="1" kern="0" spc="-2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COMPLETO</a:t>
            </a:r>
            <a:r>
              <a:rPr sz="800" b="1" kern="0" spc="16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800" b="1" kern="0" spc="-2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DO</a:t>
            </a:r>
            <a:r>
              <a:rPr sz="800" b="1" kern="0" spc="16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800" b="1" kern="0" spc="-2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FUNCIONÁRI</a:t>
            </a:r>
            <a:r>
              <a:rPr sz="800" b="1" kern="0" spc="-3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O</a:t>
            </a:r>
            <a:endParaRPr sz="800" dirty="0">
              <a:latin typeface="Arial"/>
              <a:ea typeface="Arial"/>
              <a:cs typeface="Arial"/>
            </a:endParaRPr>
          </a:p>
          <a:p>
            <a:pPr marL="1452880" algn="l" rtl="0" eaLnBrk="0">
              <a:lnSpc>
                <a:spcPct val="97000"/>
              </a:lnSpc>
              <a:spcBef>
                <a:spcPts val="192"/>
              </a:spcBef>
              <a:tabLst/>
            </a:pPr>
            <a:r>
              <a:rPr sz="9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CPF</a:t>
            </a:r>
            <a:r>
              <a:rPr sz="900" kern="0" spc="8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</a:t>
            </a:r>
            <a:r>
              <a:rPr sz="900" kern="0" spc="20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900" kern="0" spc="8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000.000.000-00</a:t>
            </a:r>
            <a:endParaRPr sz="9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05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6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72D9DDCE-D372-8C5C-E959-2BBB268A88FC}"/>
              </a:ext>
            </a:extLst>
          </p:cNvPr>
          <p:cNvSpPr/>
          <p:nvPr/>
        </p:nvSpPr>
        <p:spPr>
          <a:xfrm>
            <a:off x="1083668" y="6792868"/>
            <a:ext cx="2360572" cy="2562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16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marL="1163955" algn="l" rtl="0" eaLnBrk="0">
              <a:lnSpc>
                <a:spcPct val="97000"/>
              </a:lnSpc>
              <a:spcBef>
                <a:spcPts val="2"/>
              </a:spcBef>
              <a:tabLst/>
            </a:pPr>
            <a:r>
              <a:rPr sz="900" kern="0" spc="140" dirty="0">
                <a:solidFill>
                  <a:srgbClr val="C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00/00/0000</a:t>
            </a:r>
            <a:endParaRPr sz="900" dirty="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95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Georgia</vt:lpstr>
      <vt:lpstr>Kunstler Script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ESO - Documento</dc:title>
  <dc:creator>Eng. Helbert Machareth</dc:creator>
  <cp:lastModifiedBy>Eng. Helbert Machareth</cp:lastModifiedBy>
  <cp:revision>2</cp:revision>
  <dcterms:created xsi:type="dcterms:W3CDTF">2026-04-10T12:23:03Z</dcterms:created>
  <dcterms:modified xsi:type="dcterms:W3CDTF">2026-04-10T15:36:26Z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wqlLaW5nc29mdCBQREYgdG8gV1BTIDExNQ</vt:lpwstr>
  </property>
  <property fmtid="{D5CDD505-2E9C-101B-9397-08002B2CF9AE}" pid="3" name="Created">
    <vt:filetime>2026-04-10T12:24:20Z</vt:filetime>
  </property>
</Properties>
</file>